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  <p:sldMasterId id="2147483673" r:id="rId2"/>
  </p:sldMasterIdLst>
  <p:notesMasterIdLst>
    <p:notesMasterId r:id="rId2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40" d="100"/>
          <a:sy n="140" d="100"/>
        </p:scale>
        <p:origin x="696" y="-13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wn Dinsdale" userId="41f7eddd44b7c622" providerId="LiveId" clId="{1B096CCD-D3F0-4F03-AD3C-139053F2E2DA}"/>
    <pc:docChg chg="modSld">
      <pc:chgData name="Dawn Dinsdale" userId="41f7eddd44b7c622" providerId="LiveId" clId="{1B096CCD-D3F0-4F03-AD3C-139053F2E2DA}" dt="2026-05-20T10:23:36.564" v="58" actId="20577"/>
      <pc:docMkLst>
        <pc:docMk/>
      </pc:docMkLst>
      <pc:sldChg chg="modSp mod">
        <pc:chgData name="Dawn Dinsdale" userId="41f7eddd44b7c622" providerId="LiveId" clId="{1B096CCD-D3F0-4F03-AD3C-139053F2E2DA}" dt="2026-05-20T10:23:36.564" v="58" actId="20577"/>
        <pc:sldMkLst>
          <pc:docMk/>
          <pc:sldMk cId="0" sldId="268"/>
        </pc:sldMkLst>
        <pc:spChg chg="mod">
          <ac:chgData name="Dawn Dinsdale" userId="41f7eddd44b7c622" providerId="LiveId" clId="{1B096CCD-D3F0-4F03-AD3C-139053F2E2DA}" dt="2026-05-20T10:23:36.564" v="58" actId="20577"/>
          <ac:spMkLst>
            <pc:docMk/>
            <pc:sldMk cId="0" sldId="268"/>
            <ac:spMk id="205" creationId="{00000000-0000-0000-0000-000000000000}"/>
          </ac:spMkLst>
        </pc:spChg>
      </pc:sldChg>
      <pc:sldChg chg="modSp mod">
        <pc:chgData name="Dawn Dinsdale" userId="41f7eddd44b7c622" providerId="LiveId" clId="{1B096CCD-D3F0-4F03-AD3C-139053F2E2DA}" dt="2026-05-19T23:40:26.466" v="1" actId="1076"/>
        <pc:sldMkLst>
          <pc:docMk/>
          <pc:sldMk cId="0" sldId="273"/>
        </pc:sldMkLst>
        <pc:picChg chg="mod">
          <ac:chgData name="Dawn Dinsdale" userId="41f7eddd44b7c622" providerId="LiveId" clId="{1B096CCD-D3F0-4F03-AD3C-139053F2E2DA}" dt="2026-05-19T23:40:26.466" v="1" actId="1076"/>
          <ac:picMkLst>
            <pc:docMk/>
            <pc:sldMk cId="0" sldId="273"/>
            <ac:picMk id="305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ff8c5142c5_0_1068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96" name="Google Shape;96;g1ff8c5142c5_0_10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ff8c5142c5_0_1124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155" name="Google Shape;155;g1ff8c5142c5_0_1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ff8c5142c5_0_1129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161" name="Google Shape;161;g1ff8c5142c5_0_1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ff8c5142c5_0_1137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170" name="Google Shape;170;g1ff8c5142c5_0_1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ff8c5142c5_0_1250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202" name="Google Shape;202;g1ff8c5142c5_0_12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4213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1ff8c5142c5_0_1279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211" name="Google Shape;211;g1ff8c5142c5_0_12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5b2cb98160_0_35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232" name="Google Shape;232;g35b2cb98160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1ff8c5142c5_0_1299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256" name="Google Shape;256;g1ff8c5142c5_0_12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e0d568582b_0_0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280" name="Google Shape;280;g3e0d568582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1ff8c5142c5_0_1422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301" name="Google Shape;301;g1ff8c5142c5_0_14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4213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35b2cb98160_0_14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308" name="Google Shape;308;g35b2cb98160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ff8c5142c5_0_1072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101" name="Google Shape;101;g1ff8c5142c5_0_10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1ff8c5142c5_0_1448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330" name="Google Shape;330;g1ff8c5142c5_0_14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35b2cb98160_0_91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353" name="Google Shape;353;g35b2cb98160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1ff8c5142c5_0_1488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r>
              <a:rPr lang="en"/>
              <a:t>UPDATE</a:t>
            </a:r>
            <a:endParaRPr/>
          </a:p>
        </p:txBody>
      </p:sp>
      <p:sp>
        <p:nvSpPr>
          <p:cNvPr id="376" name="Google Shape;376;g1ff8c5142c5_0_14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1ff8c5142c5_0_1507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396" name="Google Shape;396;g1ff8c5142c5_0_15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ff8c5142c5_0_1077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107" name="Google Shape;107;g1ff8c5142c5_0_10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ff8c5142c5_0_1083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114" name="Google Shape;114;g1ff8c5142c5_0_10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ff8c5142c5_0_1088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120" name="Google Shape;120;g1ff8c5142c5_0_10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ff8c5142c5_0_1095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128" name="Google Shape;128;g1ff8c5142c5_0_10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ff8c5142c5_0_1101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135" name="Google Shape;135;g1ff8c5142c5_0_1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ff8c5142c5_0_1107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142" name="Google Shape;142;g1ff8c5142c5_0_1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ff8c5142c5_0_1119:notes"/>
          <p:cNvSpPr txBox="1">
            <a:spLocks noGrp="1"/>
          </p:cNvSpPr>
          <p:nvPr>
            <p:ph type="body" idx="1"/>
          </p:nvPr>
        </p:nvSpPr>
        <p:spPr>
          <a:xfrm>
            <a:off x="605293" y="4360053"/>
            <a:ext cx="56475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675" tIns="44350" rIns="88675" bIns="443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149" name="Google Shape;149;g1ff8c5142c5_0_1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787" y="684286"/>
            <a:ext cx="4502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_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3" descr="Kids-Title-Page-v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-38100"/>
            <a:ext cx="6972301" cy="5229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8717100" cy="4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6" descr="Kids-Title-Page-v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-38100"/>
            <a:ext cx="9296399" cy="697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8717100" cy="4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8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marL="914400" lvl="1" indent="-228600" algn="l" rtl="0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2pPr>
            <a:lvl3pPr marL="1371600" lvl="2" indent="-2286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3pPr>
            <a:lvl4pPr marL="182880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4pPr>
            <a:lvl5pPr marL="228600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0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4281600" cy="4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body" idx="2"/>
          </p:nvPr>
        </p:nvSpPr>
        <p:spPr>
          <a:xfrm>
            <a:off x="4695825" y="1763713"/>
            <a:ext cx="4283100" cy="4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1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8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 rtl="0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8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 rtl="0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3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6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3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 rtl="0">
              <a:lnSpc>
                <a:spcPct val="8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 rtl="0">
              <a:lnSpc>
                <a:spcPct val="8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2pPr>
            <a:lvl3pPr marL="1371600" lvl="2" indent="-3810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6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lnSpc>
                <a:spcPct val="8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1pPr>
            <a:lvl2pPr marL="914400" lvl="1" indent="-228600" algn="l" rtl="0">
              <a:lnSpc>
                <a:spcPct val="8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2pPr>
            <a:lvl3pPr marL="1371600" lvl="2" indent="-2286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marL="1828800" lvl="3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4pPr>
            <a:lvl5pPr marL="2286000" lvl="4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6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4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3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Google Shape;87;p24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6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lnSpc>
                <a:spcPct val="8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1pPr>
            <a:lvl2pPr marL="914400" lvl="1" indent="-228600" algn="l" rtl="0">
              <a:lnSpc>
                <a:spcPct val="8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2pPr>
            <a:lvl3pPr marL="1371600" lvl="2" indent="-2286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marL="1828800" lvl="3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4pPr>
            <a:lvl5pPr marL="2286000" lvl="4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5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5"/>
          <p:cNvSpPr txBox="1">
            <a:spLocks noGrp="1"/>
          </p:cNvSpPr>
          <p:nvPr>
            <p:ph type="body" idx="1"/>
          </p:nvPr>
        </p:nvSpPr>
        <p:spPr>
          <a:xfrm rot="5400000">
            <a:off x="2588300" y="-562787"/>
            <a:ext cx="4064100" cy="871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6"/>
          <p:cNvSpPr txBox="1">
            <a:spLocks noGrp="1"/>
          </p:cNvSpPr>
          <p:nvPr>
            <p:ph type="title"/>
          </p:nvPr>
        </p:nvSpPr>
        <p:spPr>
          <a:xfrm rot="5400000">
            <a:off x="5000750" y="1849450"/>
            <a:ext cx="5776800" cy="21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6"/>
          <p:cNvSpPr txBox="1">
            <a:spLocks noGrp="1"/>
          </p:cNvSpPr>
          <p:nvPr>
            <p:ph type="body" idx="1"/>
          </p:nvPr>
        </p:nvSpPr>
        <p:spPr>
          <a:xfrm rot="5400000">
            <a:off x="562863" y="-256400"/>
            <a:ext cx="5776800" cy="63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5" descr="Kids-Content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50800" y="-12700"/>
            <a:ext cx="9228137" cy="692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5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8717100" cy="4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8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dmin@kanatadragons.co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7"/>
          <p:cNvSpPr txBox="1"/>
          <p:nvPr/>
        </p:nvSpPr>
        <p:spPr>
          <a:xfrm>
            <a:off x="758825" y="2555875"/>
            <a:ext cx="2935200" cy="18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" sz="32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Parents Guide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1" i="0" u="none" strike="noStrike" cap="none">
              <a:solidFill>
                <a:srgbClr val="FF33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1">
                <a:solidFill>
                  <a:schemeClr val="accent1"/>
                </a:solidFill>
              </a:rPr>
              <a:t>2026</a:t>
            </a:r>
            <a:endParaRPr sz="20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6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Parents</a:t>
            </a:r>
            <a:endParaRPr/>
          </a:p>
        </p:txBody>
      </p:sp>
      <p:sp>
        <p:nvSpPr>
          <p:cNvPr id="158" name="Google Shape;158;p36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8717100" cy="4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Please </a:t>
            </a:r>
            <a:endParaRPr/>
          </a:p>
          <a:p>
            <a:pPr marL="854075" lvl="1" indent="-285750" algn="l" rtl="0">
              <a:lnSpc>
                <a:spcPct val="8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"/>
              <a:t>participate with your child when invited to do so by the coach</a:t>
            </a:r>
            <a:endParaRPr/>
          </a:p>
          <a:p>
            <a:pPr marL="854075" lvl="1" indent="-285750" algn="l" rtl="0">
              <a:lnSpc>
                <a:spcPct val="8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"/>
              <a:t>do not smoke at the field</a:t>
            </a:r>
            <a:endParaRPr/>
          </a:p>
          <a:p>
            <a:pPr marL="854075" lvl="1" indent="-285750" algn="l" rtl="0">
              <a:lnSpc>
                <a:spcPct val="8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"/>
              <a:t>leave your dog at home but if you have to bring your pet please ensure that the dog is on a leash at all times</a:t>
            </a:r>
            <a:endParaRPr/>
          </a:p>
          <a:p>
            <a:pPr marL="854075" lvl="1" indent="-285750" algn="l" rtl="0">
              <a:lnSpc>
                <a:spcPct val="8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"/>
              <a:t>encourage and support your child</a:t>
            </a:r>
            <a:endParaRPr/>
          </a:p>
          <a:p>
            <a:pPr marL="854075" lvl="1" indent="-285750" algn="l" rtl="0">
              <a:lnSpc>
                <a:spcPct val="8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"/>
              <a:t>respect your child’s coach and assist when requested</a:t>
            </a:r>
            <a:endParaRPr/>
          </a:p>
          <a:p>
            <a:pPr marL="854075" lvl="1" indent="-285750" algn="l" rtl="0">
              <a:lnSpc>
                <a:spcPct val="8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"/>
              <a:t>park your vehicle responsibly when arriving at the field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7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Parking at Somerton Park </a:t>
            </a:r>
            <a:endParaRPr/>
          </a:p>
        </p:txBody>
      </p:sp>
      <p:sp>
        <p:nvSpPr>
          <p:cNvPr id="164" name="Google Shape;164;p37"/>
          <p:cNvSpPr txBox="1">
            <a:spLocks noGrp="1"/>
          </p:cNvSpPr>
          <p:nvPr>
            <p:ph type="body" idx="1"/>
          </p:nvPr>
        </p:nvSpPr>
        <p:spPr>
          <a:xfrm>
            <a:off x="5472113" y="1773238"/>
            <a:ext cx="3506700" cy="41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Use the parking lot adjacent to the field</a:t>
            </a:r>
            <a:endParaRPr/>
          </a:p>
          <a:p>
            <a:pPr marL="228600" lvl="0" indent="-762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  <a:p>
            <a:pPr marL="228600" lvl="0" indent="-762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  <a:p>
            <a:pPr marL="228600" lvl="0" indent="-762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  <a:p>
            <a:pPr marL="228600" lvl="0" indent="-762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Enter parking lot from Terry Fox Drive here</a:t>
            </a:r>
            <a:endParaRPr/>
          </a:p>
        </p:txBody>
      </p:sp>
      <p:pic>
        <p:nvPicPr>
          <p:cNvPr id="165" name="Google Shape;165;p37" descr="Parking Somerton 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1963" y="1954213"/>
            <a:ext cx="4714875" cy="37131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6" name="Google Shape;166;p37"/>
          <p:cNvCxnSpPr/>
          <p:nvPr/>
        </p:nvCxnSpPr>
        <p:spPr>
          <a:xfrm rot="10800000" flipH="1">
            <a:off x="4276725" y="4991100"/>
            <a:ext cx="1400100" cy="114300"/>
          </a:xfrm>
          <a:prstGeom prst="straightConnector1">
            <a:avLst/>
          </a:prstGeom>
          <a:noFill/>
          <a:ln w="76200" cap="flat" cmpd="sng">
            <a:solidFill>
              <a:srgbClr val="FF3300"/>
            </a:solidFill>
            <a:prstDash val="solid"/>
            <a:round/>
            <a:headEnd type="triangle" w="med" len="med"/>
            <a:tailEnd type="none" w="sm" len="sm"/>
          </a:ln>
        </p:spPr>
      </p:cxnSp>
      <p:cxnSp>
        <p:nvCxnSpPr>
          <p:cNvPr id="167" name="Google Shape;167;p37"/>
          <p:cNvCxnSpPr/>
          <p:nvPr/>
        </p:nvCxnSpPr>
        <p:spPr>
          <a:xfrm rot="10800000" flipH="1">
            <a:off x="2743200" y="2562150"/>
            <a:ext cx="3362400" cy="885900"/>
          </a:xfrm>
          <a:prstGeom prst="straightConnector1">
            <a:avLst/>
          </a:prstGeom>
          <a:noFill/>
          <a:ln w="57150" cap="flat" cmpd="sng">
            <a:solidFill>
              <a:srgbClr val="FF3300"/>
            </a:solidFill>
            <a:prstDash val="solid"/>
            <a:round/>
            <a:headEnd type="triangle" w="med" len="med"/>
            <a:tailEnd type="none" w="sm" len="sm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8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72549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Somerton Park</a:t>
            </a:r>
            <a:endParaRPr/>
          </a:p>
        </p:txBody>
      </p:sp>
      <p:sp>
        <p:nvSpPr>
          <p:cNvPr id="173" name="Google Shape;173;p38"/>
          <p:cNvSpPr/>
          <p:nvPr/>
        </p:nvSpPr>
        <p:spPr>
          <a:xfrm>
            <a:off x="839788" y="1971675"/>
            <a:ext cx="7045200" cy="2975100"/>
          </a:xfrm>
          <a:prstGeom prst="rect">
            <a:avLst/>
          </a:prstGeom>
          <a:solidFill>
            <a:srgbClr val="33CC33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38" descr="Large grid"/>
          <p:cNvSpPr/>
          <p:nvPr/>
        </p:nvSpPr>
        <p:spPr>
          <a:xfrm>
            <a:off x="407988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38" descr="Large grid"/>
          <p:cNvSpPr/>
          <p:nvPr/>
        </p:nvSpPr>
        <p:spPr>
          <a:xfrm>
            <a:off x="7897813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38"/>
          <p:cNvSpPr/>
          <p:nvPr/>
        </p:nvSpPr>
        <p:spPr>
          <a:xfrm>
            <a:off x="3492500" y="5470525"/>
            <a:ext cx="4114800" cy="511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38"/>
          <p:cNvSpPr txBox="1"/>
          <p:nvPr/>
        </p:nvSpPr>
        <p:spPr>
          <a:xfrm>
            <a:off x="5029200" y="5524500"/>
            <a:ext cx="1339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Parking Lot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38" descr="Large grid"/>
          <p:cNvSpPr/>
          <p:nvPr/>
        </p:nvSpPr>
        <p:spPr>
          <a:xfrm>
            <a:off x="6294450" y="4556850"/>
            <a:ext cx="590700" cy="276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9" name="Google Shape;179;p38" descr="bug-spray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18563" y="1212813"/>
            <a:ext cx="564356" cy="564356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38"/>
          <p:cNvSpPr txBox="1"/>
          <p:nvPr/>
        </p:nvSpPr>
        <p:spPr>
          <a:xfrm>
            <a:off x="2708275" y="1287463"/>
            <a:ext cx="1962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Bring bug spray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38" descr="Large grid"/>
          <p:cNvSpPr/>
          <p:nvPr/>
        </p:nvSpPr>
        <p:spPr>
          <a:xfrm>
            <a:off x="4152900" y="4556850"/>
            <a:ext cx="590700" cy="276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38" descr="Large grid"/>
          <p:cNvSpPr/>
          <p:nvPr/>
        </p:nvSpPr>
        <p:spPr>
          <a:xfrm>
            <a:off x="2011350" y="4556850"/>
            <a:ext cx="590700" cy="276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38"/>
          <p:cNvSpPr txBox="1"/>
          <p:nvPr/>
        </p:nvSpPr>
        <p:spPr>
          <a:xfrm>
            <a:off x="3063875" y="5027613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38"/>
          <p:cNvCxnSpPr/>
          <p:nvPr/>
        </p:nvCxnSpPr>
        <p:spPr>
          <a:xfrm>
            <a:off x="1098550" y="5227638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185" name="Google Shape;185;p38"/>
          <p:cNvCxnSpPr/>
          <p:nvPr/>
        </p:nvCxnSpPr>
        <p:spPr>
          <a:xfrm>
            <a:off x="5570538" y="523240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186" name="Google Shape;186;p38" descr="Large grid"/>
          <p:cNvSpPr/>
          <p:nvPr/>
        </p:nvSpPr>
        <p:spPr>
          <a:xfrm>
            <a:off x="6248400" y="2171700"/>
            <a:ext cx="590700" cy="276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38" descr="Large grid"/>
          <p:cNvSpPr/>
          <p:nvPr/>
        </p:nvSpPr>
        <p:spPr>
          <a:xfrm>
            <a:off x="4171950" y="2171700"/>
            <a:ext cx="590700" cy="276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38" descr="Large grid"/>
          <p:cNvSpPr/>
          <p:nvPr/>
        </p:nvSpPr>
        <p:spPr>
          <a:xfrm>
            <a:off x="2019300" y="2171700"/>
            <a:ext cx="590700" cy="276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38"/>
          <p:cNvSpPr/>
          <p:nvPr/>
        </p:nvSpPr>
        <p:spPr>
          <a:xfrm>
            <a:off x="5611950" y="2466975"/>
            <a:ext cx="1812300" cy="21051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38"/>
          <p:cNvSpPr/>
          <p:nvPr/>
        </p:nvSpPr>
        <p:spPr>
          <a:xfrm>
            <a:off x="3448050" y="2438400"/>
            <a:ext cx="1955700" cy="21051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38"/>
          <p:cNvSpPr txBox="1"/>
          <p:nvPr/>
        </p:nvSpPr>
        <p:spPr>
          <a:xfrm>
            <a:off x="3728550" y="2697575"/>
            <a:ext cx="54408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</p:txBody>
      </p:sp>
      <p:sp>
        <p:nvSpPr>
          <p:cNvPr id="192" name="Google Shape;192;p38"/>
          <p:cNvSpPr/>
          <p:nvPr/>
        </p:nvSpPr>
        <p:spPr>
          <a:xfrm>
            <a:off x="3467100" y="2438400"/>
            <a:ext cx="1962300" cy="21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500">
                <a:solidFill>
                  <a:schemeClr val="lt1"/>
                </a:solidFill>
              </a:rPr>
              <a:t>Field positions will change every week.</a:t>
            </a:r>
            <a:endParaRPr sz="1500">
              <a:solidFill>
                <a:schemeClr val="lt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500">
                <a:solidFill>
                  <a:schemeClr val="lt1"/>
                </a:solidFill>
              </a:rPr>
              <a:t>See program guide for details.</a:t>
            </a:r>
            <a:endParaRPr sz="1500">
              <a:solidFill>
                <a:schemeClr val="lt1"/>
              </a:solidFill>
            </a:endParaRPr>
          </a:p>
        </p:txBody>
      </p:sp>
      <p:sp>
        <p:nvSpPr>
          <p:cNvPr id="193" name="Google Shape;193;p38"/>
          <p:cNvSpPr/>
          <p:nvPr/>
        </p:nvSpPr>
        <p:spPr>
          <a:xfrm>
            <a:off x="1328850" y="2449875"/>
            <a:ext cx="1955700" cy="21051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38"/>
          <p:cNvSpPr/>
          <p:nvPr/>
        </p:nvSpPr>
        <p:spPr>
          <a:xfrm>
            <a:off x="2090850" y="2572550"/>
            <a:ext cx="431700" cy="4002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2500" dirty="0">
                <a:solidFill>
                  <a:schemeClr val="lt1"/>
                </a:solidFill>
              </a:rPr>
              <a:t>1</a:t>
            </a:r>
            <a:endParaRPr sz="25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38"/>
          <p:cNvSpPr/>
          <p:nvPr/>
        </p:nvSpPr>
        <p:spPr>
          <a:xfrm>
            <a:off x="2098800" y="4039150"/>
            <a:ext cx="431700" cy="4002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2500">
                <a:solidFill>
                  <a:schemeClr val="lt1"/>
                </a:solidFill>
              </a:rPr>
              <a:t>2</a:t>
            </a:r>
            <a:endParaRPr sz="2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38"/>
          <p:cNvSpPr/>
          <p:nvPr/>
        </p:nvSpPr>
        <p:spPr>
          <a:xfrm>
            <a:off x="4232400" y="4039150"/>
            <a:ext cx="431700" cy="4002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2500">
                <a:solidFill>
                  <a:schemeClr val="lt1"/>
                </a:solidFill>
              </a:rPr>
              <a:t>4</a:t>
            </a:r>
            <a:endParaRPr sz="2500">
              <a:solidFill>
                <a:schemeClr val="lt1"/>
              </a:solidFill>
            </a:endParaRPr>
          </a:p>
        </p:txBody>
      </p:sp>
      <p:sp>
        <p:nvSpPr>
          <p:cNvPr id="197" name="Google Shape;197;p38"/>
          <p:cNvSpPr/>
          <p:nvPr/>
        </p:nvSpPr>
        <p:spPr>
          <a:xfrm>
            <a:off x="4232400" y="2572550"/>
            <a:ext cx="431700" cy="4002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2500">
                <a:solidFill>
                  <a:schemeClr val="lt1"/>
                </a:solidFill>
              </a:rPr>
              <a:t>3</a:t>
            </a:r>
            <a:endParaRPr sz="2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38"/>
          <p:cNvSpPr/>
          <p:nvPr/>
        </p:nvSpPr>
        <p:spPr>
          <a:xfrm>
            <a:off x="6329250" y="2572550"/>
            <a:ext cx="431700" cy="4002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2500">
                <a:solidFill>
                  <a:schemeClr val="lt1"/>
                </a:solidFill>
              </a:rPr>
              <a:t>5</a:t>
            </a:r>
            <a:endParaRPr sz="2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38"/>
          <p:cNvSpPr/>
          <p:nvPr/>
        </p:nvSpPr>
        <p:spPr>
          <a:xfrm>
            <a:off x="6366000" y="4041938"/>
            <a:ext cx="431700" cy="4002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2500">
                <a:solidFill>
                  <a:schemeClr val="lt1"/>
                </a:solidFill>
              </a:rPr>
              <a:t>6</a:t>
            </a:r>
            <a:endParaRPr sz="2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9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Parking at Roland Michener</a:t>
            </a:r>
            <a:endParaRPr/>
          </a:p>
        </p:txBody>
      </p:sp>
      <p:sp>
        <p:nvSpPr>
          <p:cNvPr id="205" name="Google Shape;205;p39"/>
          <p:cNvSpPr txBox="1">
            <a:spLocks noGrp="1"/>
          </p:cNvSpPr>
          <p:nvPr>
            <p:ph type="body" idx="1"/>
          </p:nvPr>
        </p:nvSpPr>
        <p:spPr>
          <a:xfrm>
            <a:off x="581838" y="1924038"/>
            <a:ext cx="3582900" cy="40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" sz="2000" dirty="0"/>
              <a:t>Parking is at the school</a:t>
            </a:r>
            <a:endParaRPr dirty="0"/>
          </a:p>
          <a:p>
            <a:pPr marL="228600" lvl="0" indent="-22860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" sz="2000" dirty="0"/>
              <a:t>Use street parking if the lot is full</a:t>
            </a:r>
            <a:endParaRPr dirty="0"/>
          </a:p>
          <a:p>
            <a:pPr marL="228600" lvl="0" indent="-22860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" sz="2000" dirty="0"/>
              <a:t>There are 3 fields at Roland Michener School. Our field is shown in white</a:t>
            </a:r>
          </a:p>
          <a:p>
            <a:pPr marL="228600" lvl="0" indent="-22860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" sz="2000" dirty="0"/>
              <a:t>There is absolutely NO parking at the Church please.</a:t>
            </a:r>
            <a:endParaRPr dirty="0"/>
          </a:p>
        </p:txBody>
      </p:sp>
      <p:pic>
        <p:nvPicPr>
          <p:cNvPr id="206" name="Google Shape;206;p39" descr="RM Parking 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35488" y="1924050"/>
            <a:ext cx="4237037" cy="3743326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39"/>
          <p:cNvSpPr/>
          <p:nvPr/>
        </p:nvSpPr>
        <p:spPr>
          <a:xfrm rot="-2679211">
            <a:off x="5730908" y="3670261"/>
            <a:ext cx="385875" cy="754143"/>
          </a:xfrm>
          <a:prstGeom prst="rect">
            <a:avLst/>
          </a:prstGeom>
          <a:noFill/>
          <a:ln w="571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8" name="Google Shape;208;p39"/>
          <p:cNvCxnSpPr/>
          <p:nvPr/>
        </p:nvCxnSpPr>
        <p:spPr>
          <a:xfrm>
            <a:off x="3700900" y="2039275"/>
            <a:ext cx="4366800" cy="399000"/>
          </a:xfrm>
          <a:prstGeom prst="straightConnector1">
            <a:avLst/>
          </a:prstGeom>
          <a:noFill/>
          <a:ln w="57150" cap="flat" cmpd="sng">
            <a:solidFill>
              <a:srgbClr val="FF3300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40"/>
          <p:cNvSpPr txBox="1">
            <a:spLocks noGrp="1"/>
          </p:cNvSpPr>
          <p:nvPr>
            <p:ph type="title"/>
          </p:nvPr>
        </p:nvSpPr>
        <p:spPr>
          <a:xfrm>
            <a:off x="255588" y="241300"/>
            <a:ext cx="69024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Roland Michener – Monday</a:t>
            </a:r>
            <a:endParaRPr/>
          </a:p>
        </p:txBody>
      </p:sp>
      <p:sp>
        <p:nvSpPr>
          <p:cNvPr id="214" name="Google Shape;214;p40"/>
          <p:cNvSpPr/>
          <p:nvPr/>
        </p:nvSpPr>
        <p:spPr>
          <a:xfrm>
            <a:off x="839788" y="1971675"/>
            <a:ext cx="7045200" cy="2975100"/>
          </a:xfrm>
          <a:prstGeom prst="rect">
            <a:avLst/>
          </a:prstGeom>
          <a:solidFill>
            <a:srgbClr val="33CC33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40" descr="Large grid"/>
          <p:cNvSpPr/>
          <p:nvPr/>
        </p:nvSpPr>
        <p:spPr>
          <a:xfrm>
            <a:off x="407988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40" descr="Large grid"/>
          <p:cNvSpPr/>
          <p:nvPr/>
        </p:nvSpPr>
        <p:spPr>
          <a:xfrm>
            <a:off x="7897813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40"/>
          <p:cNvSpPr/>
          <p:nvPr/>
        </p:nvSpPr>
        <p:spPr>
          <a:xfrm>
            <a:off x="1358900" y="5499100"/>
            <a:ext cx="6248400" cy="482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40"/>
          <p:cNvSpPr txBox="1"/>
          <p:nvPr/>
        </p:nvSpPr>
        <p:spPr>
          <a:xfrm>
            <a:off x="3771900" y="5553075"/>
            <a:ext cx="1390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Teron Road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40"/>
          <p:cNvSpPr txBox="1"/>
          <p:nvPr/>
        </p:nvSpPr>
        <p:spPr>
          <a:xfrm>
            <a:off x="3006725" y="5027613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0" name="Google Shape;220;p40"/>
          <p:cNvCxnSpPr/>
          <p:nvPr/>
        </p:nvCxnSpPr>
        <p:spPr>
          <a:xfrm>
            <a:off x="1041400" y="5227638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221" name="Google Shape;221;p40"/>
          <p:cNvCxnSpPr/>
          <p:nvPr/>
        </p:nvCxnSpPr>
        <p:spPr>
          <a:xfrm>
            <a:off x="5513388" y="523240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222" name="Google Shape;222;p40"/>
          <p:cNvSpPr txBox="1"/>
          <p:nvPr/>
        </p:nvSpPr>
        <p:spPr>
          <a:xfrm>
            <a:off x="3006725" y="1508125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3" name="Google Shape;223;p40"/>
          <p:cNvCxnSpPr/>
          <p:nvPr/>
        </p:nvCxnSpPr>
        <p:spPr>
          <a:xfrm>
            <a:off x="1041400" y="170815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224" name="Google Shape;224;p40"/>
          <p:cNvCxnSpPr/>
          <p:nvPr/>
        </p:nvCxnSpPr>
        <p:spPr>
          <a:xfrm>
            <a:off x="5513388" y="1712913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225" name="Google Shape;225;p40"/>
          <p:cNvCxnSpPr/>
          <p:nvPr/>
        </p:nvCxnSpPr>
        <p:spPr>
          <a:xfrm flipH="1">
            <a:off x="4314750" y="2143125"/>
            <a:ext cx="9600" cy="265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26" name="Google Shape;226;p40"/>
          <p:cNvCxnSpPr/>
          <p:nvPr/>
        </p:nvCxnSpPr>
        <p:spPr>
          <a:xfrm>
            <a:off x="990600" y="3505200"/>
            <a:ext cx="6543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27" name="Google Shape;227;p40"/>
          <p:cNvSpPr txBox="1"/>
          <p:nvPr/>
        </p:nvSpPr>
        <p:spPr>
          <a:xfrm>
            <a:off x="1041388" y="2386975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U6/7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Orange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228" name="Google Shape;228;p40"/>
          <p:cNvSpPr txBox="1"/>
          <p:nvPr/>
        </p:nvSpPr>
        <p:spPr>
          <a:xfrm>
            <a:off x="4795425" y="2291100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U6/7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Purple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229" name="Google Shape;229;p40"/>
          <p:cNvSpPr txBox="1"/>
          <p:nvPr/>
        </p:nvSpPr>
        <p:spPr>
          <a:xfrm>
            <a:off x="1140588" y="3866200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U6/7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Yellow</a:t>
            </a:r>
            <a:endParaRPr sz="2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1"/>
          <p:cNvSpPr txBox="1">
            <a:spLocks noGrp="1"/>
          </p:cNvSpPr>
          <p:nvPr>
            <p:ph type="title"/>
          </p:nvPr>
        </p:nvSpPr>
        <p:spPr>
          <a:xfrm>
            <a:off x="255588" y="241300"/>
            <a:ext cx="69024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Roland Michener – Tuesday</a:t>
            </a:r>
            <a:endParaRPr/>
          </a:p>
        </p:txBody>
      </p:sp>
      <p:sp>
        <p:nvSpPr>
          <p:cNvPr id="235" name="Google Shape;235;p41"/>
          <p:cNvSpPr/>
          <p:nvPr/>
        </p:nvSpPr>
        <p:spPr>
          <a:xfrm>
            <a:off x="839788" y="1971675"/>
            <a:ext cx="7045200" cy="2975100"/>
          </a:xfrm>
          <a:prstGeom prst="rect">
            <a:avLst/>
          </a:prstGeom>
          <a:solidFill>
            <a:srgbClr val="33CC33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41" descr="Large grid"/>
          <p:cNvSpPr/>
          <p:nvPr/>
        </p:nvSpPr>
        <p:spPr>
          <a:xfrm>
            <a:off x="407988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41" descr="Large grid"/>
          <p:cNvSpPr/>
          <p:nvPr/>
        </p:nvSpPr>
        <p:spPr>
          <a:xfrm>
            <a:off x="7897813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41"/>
          <p:cNvSpPr/>
          <p:nvPr/>
        </p:nvSpPr>
        <p:spPr>
          <a:xfrm>
            <a:off x="1358900" y="5499100"/>
            <a:ext cx="6248400" cy="482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41"/>
          <p:cNvSpPr txBox="1"/>
          <p:nvPr/>
        </p:nvSpPr>
        <p:spPr>
          <a:xfrm>
            <a:off x="3771900" y="5553075"/>
            <a:ext cx="1390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Teron Road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41"/>
          <p:cNvSpPr txBox="1"/>
          <p:nvPr/>
        </p:nvSpPr>
        <p:spPr>
          <a:xfrm>
            <a:off x="3006725" y="5027613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1" name="Google Shape;241;p41"/>
          <p:cNvCxnSpPr/>
          <p:nvPr/>
        </p:nvCxnSpPr>
        <p:spPr>
          <a:xfrm>
            <a:off x="1041400" y="5227638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242" name="Google Shape;242;p41"/>
          <p:cNvCxnSpPr/>
          <p:nvPr/>
        </p:nvCxnSpPr>
        <p:spPr>
          <a:xfrm>
            <a:off x="5513388" y="523240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243" name="Google Shape;243;p41"/>
          <p:cNvSpPr txBox="1"/>
          <p:nvPr/>
        </p:nvSpPr>
        <p:spPr>
          <a:xfrm>
            <a:off x="3006725" y="1508125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4" name="Google Shape;244;p41"/>
          <p:cNvCxnSpPr/>
          <p:nvPr/>
        </p:nvCxnSpPr>
        <p:spPr>
          <a:xfrm>
            <a:off x="1041400" y="170815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245" name="Google Shape;245;p41"/>
          <p:cNvCxnSpPr/>
          <p:nvPr/>
        </p:nvCxnSpPr>
        <p:spPr>
          <a:xfrm>
            <a:off x="5513388" y="1712913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246" name="Google Shape;246;p41"/>
          <p:cNvCxnSpPr/>
          <p:nvPr/>
        </p:nvCxnSpPr>
        <p:spPr>
          <a:xfrm flipH="1">
            <a:off x="3171750" y="2124075"/>
            <a:ext cx="9600" cy="265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7" name="Google Shape;247;p41"/>
          <p:cNvCxnSpPr/>
          <p:nvPr/>
        </p:nvCxnSpPr>
        <p:spPr>
          <a:xfrm flipH="1">
            <a:off x="5533950" y="2143125"/>
            <a:ext cx="9600" cy="265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8" name="Google Shape;248;p41"/>
          <p:cNvCxnSpPr/>
          <p:nvPr/>
        </p:nvCxnSpPr>
        <p:spPr>
          <a:xfrm>
            <a:off x="990600" y="3505200"/>
            <a:ext cx="6543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49" name="Google Shape;249;p41"/>
          <p:cNvSpPr txBox="1"/>
          <p:nvPr/>
        </p:nvSpPr>
        <p:spPr>
          <a:xfrm>
            <a:off x="3046750" y="2291113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U3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Power Red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250" name="Google Shape;250;p41"/>
          <p:cNvSpPr txBox="1"/>
          <p:nvPr/>
        </p:nvSpPr>
        <p:spPr>
          <a:xfrm>
            <a:off x="703588" y="2291113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Bold Blue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251" name="Google Shape;251;p41"/>
          <p:cNvSpPr txBox="1"/>
          <p:nvPr/>
        </p:nvSpPr>
        <p:spPr>
          <a:xfrm>
            <a:off x="5451413" y="2389350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Yellow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252" name="Google Shape;252;p41"/>
          <p:cNvSpPr txBox="1"/>
          <p:nvPr/>
        </p:nvSpPr>
        <p:spPr>
          <a:xfrm>
            <a:off x="5451413" y="3866200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Maroon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253" name="Google Shape;253;p41"/>
          <p:cNvSpPr txBox="1"/>
          <p:nvPr/>
        </p:nvSpPr>
        <p:spPr>
          <a:xfrm>
            <a:off x="703588" y="3866213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Power Red</a:t>
            </a:r>
            <a:endParaRPr sz="2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2"/>
          <p:cNvSpPr txBox="1">
            <a:spLocks noGrp="1"/>
          </p:cNvSpPr>
          <p:nvPr>
            <p:ph type="title"/>
          </p:nvPr>
        </p:nvSpPr>
        <p:spPr>
          <a:xfrm>
            <a:off x="255588" y="241300"/>
            <a:ext cx="69024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Roland Michener – Wednesday</a:t>
            </a:r>
            <a:endParaRPr/>
          </a:p>
        </p:txBody>
      </p:sp>
      <p:sp>
        <p:nvSpPr>
          <p:cNvPr id="259" name="Google Shape;259;p42"/>
          <p:cNvSpPr/>
          <p:nvPr/>
        </p:nvSpPr>
        <p:spPr>
          <a:xfrm>
            <a:off x="839788" y="1971675"/>
            <a:ext cx="7045200" cy="2975100"/>
          </a:xfrm>
          <a:prstGeom prst="rect">
            <a:avLst/>
          </a:prstGeom>
          <a:solidFill>
            <a:srgbClr val="33CC33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42" descr="Large grid"/>
          <p:cNvSpPr/>
          <p:nvPr/>
        </p:nvSpPr>
        <p:spPr>
          <a:xfrm>
            <a:off x="407988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42" descr="Large grid"/>
          <p:cNvSpPr/>
          <p:nvPr/>
        </p:nvSpPr>
        <p:spPr>
          <a:xfrm>
            <a:off x="7897813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42"/>
          <p:cNvSpPr/>
          <p:nvPr/>
        </p:nvSpPr>
        <p:spPr>
          <a:xfrm>
            <a:off x="1358900" y="5499100"/>
            <a:ext cx="6248400" cy="482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42"/>
          <p:cNvSpPr txBox="1"/>
          <p:nvPr/>
        </p:nvSpPr>
        <p:spPr>
          <a:xfrm>
            <a:off x="3771900" y="5553075"/>
            <a:ext cx="1390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Teron Road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42"/>
          <p:cNvSpPr txBox="1"/>
          <p:nvPr/>
        </p:nvSpPr>
        <p:spPr>
          <a:xfrm>
            <a:off x="3006725" y="5027613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5" name="Google Shape;265;p42"/>
          <p:cNvCxnSpPr/>
          <p:nvPr/>
        </p:nvCxnSpPr>
        <p:spPr>
          <a:xfrm>
            <a:off x="1041400" y="5227638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266" name="Google Shape;266;p42"/>
          <p:cNvCxnSpPr/>
          <p:nvPr/>
        </p:nvCxnSpPr>
        <p:spPr>
          <a:xfrm>
            <a:off x="5513388" y="523240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267" name="Google Shape;267;p42"/>
          <p:cNvSpPr txBox="1"/>
          <p:nvPr/>
        </p:nvSpPr>
        <p:spPr>
          <a:xfrm>
            <a:off x="3006725" y="1508125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8" name="Google Shape;268;p42"/>
          <p:cNvCxnSpPr/>
          <p:nvPr/>
        </p:nvCxnSpPr>
        <p:spPr>
          <a:xfrm>
            <a:off x="1041400" y="170815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269" name="Google Shape;269;p42"/>
          <p:cNvCxnSpPr/>
          <p:nvPr/>
        </p:nvCxnSpPr>
        <p:spPr>
          <a:xfrm>
            <a:off x="5513388" y="1712913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270" name="Google Shape;270;p42"/>
          <p:cNvCxnSpPr/>
          <p:nvPr/>
        </p:nvCxnSpPr>
        <p:spPr>
          <a:xfrm flipH="1">
            <a:off x="3171750" y="2124075"/>
            <a:ext cx="9600" cy="265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71" name="Google Shape;271;p42"/>
          <p:cNvCxnSpPr/>
          <p:nvPr/>
        </p:nvCxnSpPr>
        <p:spPr>
          <a:xfrm flipH="1">
            <a:off x="5533950" y="2143125"/>
            <a:ext cx="9600" cy="265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72" name="Google Shape;272;p42"/>
          <p:cNvCxnSpPr/>
          <p:nvPr/>
        </p:nvCxnSpPr>
        <p:spPr>
          <a:xfrm rot="10800000" flipH="1">
            <a:off x="1078313" y="3518913"/>
            <a:ext cx="6451800" cy="16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73" name="Google Shape;273;p42"/>
          <p:cNvSpPr txBox="1"/>
          <p:nvPr/>
        </p:nvSpPr>
        <p:spPr>
          <a:xfrm>
            <a:off x="3053100" y="2297963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U3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Yellow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274" name="Google Shape;274;p42"/>
          <p:cNvSpPr txBox="1"/>
          <p:nvPr/>
        </p:nvSpPr>
        <p:spPr>
          <a:xfrm>
            <a:off x="703588" y="2297975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Bold Green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275" name="Google Shape;275;p42"/>
          <p:cNvSpPr txBox="1"/>
          <p:nvPr/>
        </p:nvSpPr>
        <p:spPr>
          <a:xfrm>
            <a:off x="703588" y="3762813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Light Blue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276" name="Google Shape;276;p42"/>
          <p:cNvSpPr txBox="1"/>
          <p:nvPr/>
        </p:nvSpPr>
        <p:spPr>
          <a:xfrm>
            <a:off x="5451413" y="2421088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Orange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277" name="Google Shape;277;p42"/>
          <p:cNvSpPr txBox="1"/>
          <p:nvPr/>
        </p:nvSpPr>
        <p:spPr>
          <a:xfrm>
            <a:off x="5451413" y="3826738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Light Grey</a:t>
            </a:r>
            <a:endParaRPr sz="2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3"/>
          <p:cNvSpPr txBox="1">
            <a:spLocks noGrp="1"/>
          </p:cNvSpPr>
          <p:nvPr>
            <p:ph type="title"/>
          </p:nvPr>
        </p:nvSpPr>
        <p:spPr>
          <a:xfrm>
            <a:off x="255588" y="241300"/>
            <a:ext cx="69024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Roland Michener – Thursday</a:t>
            </a:r>
            <a:endParaRPr/>
          </a:p>
        </p:txBody>
      </p:sp>
      <p:sp>
        <p:nvSpPr>
          <p:cNvPr id="283" name="Google Shape;283;p43"/>
          <p:cNvSpPr/>
          <p:nvPr/>
        </p:nvSpPr>
        <p:spPr>
          <a:xfrm>
            <a:off x="839788" y="1971675"/>
            <a:ext cx="7045200" cy="2975100"/>
          </a:xfrm>
          <a:prstGeom prst="rect">
            <a:avLst/>
          </a:prstGeom>
          <a:solidFill>
            <a:srgbClr val="33CC33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43" descr="Large grid"/>
          <p:cNvSpPr/>
          <p:nvPr/>
        </p:nvSpPr>
        <p:spPr>
          <a:xfrm>
            <a:off x="407988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43" descr="Large grid"/>
          <p:cNvSpPr/>
          <p:nvPr/>
        </p:nvSpPr>
        <p:spPr>
          <a:xfrm>
            <a:off x="7897813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43"/>
          <p:cNvSpPr/>
          <p:nvPr/>
        </p:nvSpPr>
        <p:spPr>
          <a:xfrm>
            <a:off x="1358900" y="5499100"/>
            <a:ext cx="6248400" cy="482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43"/>
          <p:cNvSpPr txBox="1"/>
          <p:nvPr/>
        </p:nvSpPr>
        <p:spPr>
          <a:xfrm>
            <a:off x="3771900" y="5553075"/>
            <a:ext cx="1390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Teron Road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43"/>
          <p:cNvSpPr txBox="1"/>
          <p:nvPr/>
        </p:nvSpPr>
        <p:spPr>
          <a:xfrm>
            <a:off x="3006725" y="5027613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9" name="Google Shape;289;p43"/>
          <p:cNvCxnSpPr/>
          <p:nvPr/>
        </p:nvCxnSpPr>
        <p:spPr>
          <a:xfrm>
            <a:off x="1041400" y="5227638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290" name="Google Shape;290;p43"/>
          <p:cNvCxnSpPr/>
          <p:nvPr/>
        </p:nvCxnSpPr>
        <p:spPr>
          <a:xfrm>
            <a:off x="5513388" y="523240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291" name="Google Shape;291;p43"/>
          <p:cNvSpPr txBox="1"/>
          <p:nvPr/>
        </p:nvSpPr>
        <p:spPr>
          <a:xfrm>
            <a:off x="3006725" y="1508125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2" name="Google Shape;292;p43"/>
          <p:cNvCxnSpPr/>
          <p:nvPr/>
        </p:nvCxnSpPr>
        <p:spPr>
          <a:xfrm>
            <a:off x="1041400" y="170815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293" name="Google Shape;293;p43"/>
          <p:cNvCxnSpPr/>
          <p:nvPr/>
        </p:nvCxnSpPr>
        <p:spPr>
          <a:xfrm>
            <a:off x="5513388" y="1712913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294" name="Google Shape;294;p43"/>
          <p:cNvCxnSpPr/>
          <p:nvPr/>
        </p:nvCxnSpPr>
        <p:spPr>
          <a:xfrm flipH="1">
            <a:off x="4314750" y="2143125"/>
            <a:ext cx="9600" cy="265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95" name="Google Shape;295;p43"/>
          <p:cNvCxnSpPr/>
          <p:nvPr/>
        </p:nvCxnSpPr>
        <p:spPr>
          <a:xfrm>
            <a:off x="990600" y="3505200"/>
            <a:ext cx="6543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96" name="Google Shape;296;p43"/>
          <p:cNvSpPr txBox="1"/>
          <p:nvPr/>
        </p:nvSpPr>
        <p:spPr>
          <a:xfrm>
            <a:off x="1041388" y="2386975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U6/7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Dark Green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297" name="Google Shape;297;p43"/>
          <p:cNvSpPr txBox="1"/>
          <p:nvPr/>
        </p:nvSpPr>
        <p:spPr>
          <a:xfrm>
            <a:off x="4795425" y="2291100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U6/7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Bold Green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298" name="Google Shape;298;p43"/>
          <p:cNvSpPr txBox="1"/>
          <p:nvPr/>
        </p:nvSpPr>
        <p:spPr>
          <a:xfrm>
            <a:off x="1140588" y="3866200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U6/7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Orange</a:t>
            </a:r>
            <a:endParaRPr sz="2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4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Parking at Klondike Park</a:t>
            </a:r>
            <a:endParaRPr/>
          </a:p>
        </p:txBody>
      </p:sp>
      <p:sp>
        <p:nvSpPr>
          <p:cNvPr id="304" name="Google Shape;304;p44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4373700" cy="40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" sz="2000"/>
              <a:t>There is a small parking lot at the school on Halton Terrace 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" sz="2000"/>
              <a:t>Once that is full you will have to park on the street</a:t>
            </a:r>
            <a:endParaRPr/>
          </a:p>
        </p:txBody>
      </p:sp>
      <p:pic>
        <p:nvPicPr>
          <p:cNvPr id="305" name="Google Shape;305;p44" descr="Klondike Park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10159" y="1545183"/>
            <a:ext cx="3582987" cy="3962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45"/>
          <p:cNvSpPr txBox="1">
            <a:spLocks noGrp="1"/>
          </p:cNvSpPr>
          <p:nvPr>
            <p:ph type="title"/>
          </p:nvPr>
        </p:nvSpPr>
        <p:spPr>
          <a:xfrm>
            <a:off x="255588" y="241300"/>
            <a:ext cx="69024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Klondike Park – Monday</a:t>
            </a:r>
            <a:endParaRPr/>
          </a:p>
        </p:txBody>
      </p:sp>
      <p:sp>
        <p:nvSpPr>
          <p:cNvPr id="311" name="Google Shape;311;p45"/>
          <p:cNvSpPr txBox="1"/>
          <p:nvPr/>
        </p:nvSpPr>
        <p:spPr>
          <a:xfrm>
            <a:off x="3006725" y="5027613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2" name="Google Shape;312;p45"/>
          <p:cNvCxnSpPr/>
          <p:nvPr/>
        </p:nvCxnSpPr>
        <p:spPr>
          <a:xfrm>
            <a:off x="1041400" y="5227638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313" name="Google Shape;313;p45"/>
          <p:cNvCxnSpPr/>
          <p:nvPr/>
        </p:nvCxnSpPr>
        <p:spPr>
          <a:xfrm>
            <a:off x="5513388" y="523240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14" name="Google Shape;314;p45"/>
          <p:cNvSpPr txBox="1"/>
          <p:nvPr/>
        </p:nvSpPr>
        <p:spPr>
          <a:xfrm>
            <a:off x="3006725" y="1508125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5" name="Google Shape;315;p45"/>
          <p:cNvCxnSpPr/>
          <p:nvPr/>
        </p:nvCxnSpPr>
        <p:spPr>
          <a:xfrm>
            <a:off x="1041400" y="170815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316" name="Google Shape;316;p45"/>
          <p:cNvCxnSpPr/>
          <p:nvPr/>
        </p:nvCxnSpPr>
        <p:spPr>
          <a:xfrm>
            <a:off x="5513388" y="1712913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17" name="Google Shape;317;p45"/>
          <p:cNvSpPr/>
          <p:nvPr/>
        </p:nvSpPr>
        <p:spPr>
          <a:xfrm rot="-5400000" flipH="1">
            <a:off x="7324725" y="3314700"/>
            <a:ext cx="2790900" cy="466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Laxford Drive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45"/>
          <p:cNvSpPr/>
          <p:nvPr/>
        </p:nvSpPr>
        <p:spPr>
          <a:xfrm rot="-5400000" flipH="1">
            <a:off x="-1019175" y="3333750"/>
            <a:ext cx="2790900" cy="466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Halton Terrace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9" name="Google Shape;319;p45"/>
          <p:cNvCxnSpPr/>
          <p:nvPr/>
        </p:nvCxnSpPr>
        <p:spPr>
          <a:xfrm>
            <a:off x="1041400" y="5227638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20" name="Google Shape;320;p45"/>
          <p:cNvSpPr/>
          <p:nvPr/>
        </p:nvSpPr>
        <p:spPr>
          <a:xfrm>
            <a:off x="839788" y="1971675"/>
            <a:ext cx="7045200" cy="2975100"/>
          </a:xfrm>
          <a:prstGeom prst="rect">
            <a:avLst/>
          </a:prstGeom>
          <a:solidFill>
            <a:srgbClr val="33CC33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Google Shape;321;p45" descr="Large grid"/>
          <p:cNvSpPr/>
          <p:nvPr/>
        </p:nvSpPr>
        <p:spPr>
          <a:xfrm>
            <a:off x="558888" y="31090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45" descr="Large grid"/>
          <p:cNvSpPr/>
          <p:nvPr/>
        </p:nvSpPr>
        <p:spPr>
          <a:xfrm>
            <a:off x="7897813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45"/>
          <p:cNvSpPr txBox="1"/>
          <p:nvPr/>
        </p:nvSpPr>
        <p:spPr>
          <a:xfrm>
            <a:off x="1511301" y="3832033"/>
            <a:ext cx="1787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4" name="Google Shape;324;p45"/>
          <p:cNvCxnSpPr/>
          <p:nvPr/>
        </p:nvCxnSpPr>
        <p:spPr>
          <a:xfrm>
            <a:off x="990600" y="3505200"/>
            <a:ext cx="6543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25" name="Google Shape;325;p45"/>
          <p:cNvSpPr txBox="1"/>
          <p:nvPr/>
        </p:nvSpPr>
        <p:spPr>
          <a:xfrm>
            <a:off x="1180763" y="2291100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U6/7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Bold Green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326" name="Google Shape;326;p45"/>
          <p:cNvSpPr txBox="1"/>
          <p:nvPr/>
        </p:nvSpPr>
        <p:spPr>
          <a:xfrm>
            <a:off x="1180763" y="3759363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U6/7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Purple</a:t>
            </a:r>
            <a:endParaRPr sz="2000">
              <a:solidFill>
                <a:srgbClr val="FFFFFF"/>
              </a:solidFill>
            </a:endParaRPr>
          </a:p>
        </p:txBody>
      </p:sp>
      <p:cxnSp>
        <p:nvCxnSpPr>
          <p:cNvPr id="327" name="Google Shape;327;p45"/>
          <p:cNvCxnSpPr/>
          <p:nvPr/>
        </p:nvCxnSpPr>
        <p:spPr>
          <a:xfrm rot="10800000">
            <a:off x="4357975" y="2295075"/>
            <a:ext cx="0" cy="23088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8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About the Kanata Dragons</a:t>
            </a:r>
            <a:endParaRPr/>
          </a:p>
        </p:txBody>
      </p:sp>
      <p:sp>
        <p:nvSpPr>
          <p:cNvPr id="104" name="Google Shape;104;p28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8717100" cy="4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" sz="2000"/>
              <a:t>The Kanata Dragons Athletic Club (KDAC) is a not for profit community organization 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" sz="2000"/>
              <a:t>The club is run by volunteers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" sz="2000"/>
              <a:t>It was formed in November 2012 to offer children aged 3 – 11 the opportunity to play recreational sport in Kanata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" sz="2000"/>
              <a:t>Over 500 children will participate this year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6"/>
          <p:cNvSpPr txBox="1">
            <a:spLocks noGrp="1"/>
          </p:cNvSpPr>
          <p:nvPr>
            <p:ph type="title"/>
          </p:nvPr>
        </p:nvSpPr>
        <p:spPr>
          <a:xfrm>
            <a:off x="255588" y="-160867"/>
            <a:ext cx="6902400" cy="9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Klondike Park – Tuesday</a:t>
            </a:r>
            <a:endParaRPr/>
          </a:p>
        </p:txBody>
      </p:sp>
      <p:sp>
        <p:nvSpPr>
          <p:cNvPr id="333" name="Google Shape;333;p46"/>
          <p:cNvSpPr txBox="1"/>
          <p:nvPr/>
        </p:nvSpPr>
        <p:spPr>
          <a:xfrm>
            <a:off x="3006725" y="5027613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4" name="Google Shape;334;p46"/>
          <p:cNvCxnSpPr/>
          <p:nvPr/>
        </p:nvCxnSpPr>
        <p:spPr>
          <a:xfrm>
            <a:off x="1041400" y="5227638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335" name="Google Shape;335;p46"/>
          <p:cNvCxnSpPr/>
          <p:nvPr/>
        </p:nvCxnSpPr>
        <p:spPr>
          <a:xfrm>
            <a:off x="5513388" y="523240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36" name="Google Shape;336;p46"/>
          <p:cNvSpPr txBox="1"/>
          <p:nvPr/>
        </p:nvSpPr>
        <p:spPr>
          <a:xfrm>
            <a:off x="3006725" y="1508125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7" name="Google Shape;337;p46"/>
          <p:cNvCxnSpPr/>
          <p:nvPr/>
        </p:nvCxnSpPr>
        <p:spPr>
          <a:xfrm>
            <a:off x="1041400" y="170815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338" name="Google Shape;338;p46"/>
          <p:cNvCxnSpPr/>
          <p:nvPr/>
        </p:nvCxnSpPr>
        <p:spPr>
          <a:xfrm>
            <a:off x="5513388" y="1712913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39" name="Google Shape;339;p46"/>
          <p:cNvSpPr/>
          <p:nvPr/>
        </p:nvSpPr>
        <p:spPr>
          <a:xfrm rot="-5400000" flipH="1">
            <a:off x="7324725" y="3314700"/>
            <a:ext cx="2790900" cy="466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Laxford Drive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46"/>
          <p:cNvSpPr/>
          <p:nvPr/>
        </p:nvSpPr>
        <p:spPr>
          <a:xfrm rot="-5400000" flipH="1">
            <a:off x="-1019175" y="3333750"/>
            <a:ext cx="2790900" cy="466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Halton Terrace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46"/>
          <p:cNvSpPr/>
          <p:nvPr/>
        </p:nvSpPr>
        <p:spPr>
          <a:xfrm>
            <a:off x="1019925" y="1971675"/>
            <a:ext cx="6865200" cy="2975100"/>
          </a:xfrm>
          <a:prstGeom prst="rect">
            <a:avLst/>
          </a:prstGeom>
          <a:solidFill>
            <a:srgbClr val="33CC33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46" descr="Large grid"/>
          <p:cNvSpPr/>
          <p:nvPr/>
        </p:nvSpPr>
        <p:spPr>
          <a:xfrm>
            <a:off x="576745" y="3109119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46" descr="Large grid"/>
          <p:cNvSpPr/>
          <p:nvPr/>
        </p:nvSpPr>
        <p:spPr>
          <a:xfrm>
            <a:off x="7897813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4" name="Google Shape;344;p46"/>
          <p:cNvCxnSpPr/>
          <p:nvPr/>
        </p:nvCxnSpPr>
        <p:spPr>
          <a:xfrm flipH="1">
            <a:off x="3171750" y="2124075"/>
            <a:ext cx="9600" cy="265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345" name="Google Shape;345;p46"/>
          <p:cNvCxnSpPr/>
          <p:nvPr/>
        </p:nvCxnSpPr>
        <p:spPr>
          <a:xfrm flipH="1">
            <a:off x="5533950" y="2143125"/>
            <a:ext cx="9600" cy="265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346" name="Google Shape;346;p46"/>
          <p:cNvCxnSpPr/>
          <p:nvPr/>
        </p:nvCxnSpPr>
        <p:spPr>
          <a:xfrm>
            <a:off x="990600" y="3505200"/>
            <a:ext cx="6543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47" name="Google Shape;347;p46"/>
          <p:cNvSpPr txBox="1"/>
          <p:nvPr/>
        </p:nvSpPr>
        <p:spPr>
          <a:xfrm>
            <a:off x="3006713" y="2400913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U3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Light Blue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348" name="Google Shape;348;p46"/>
          <p:cNvSpPr txBox="1"/>
          <p:nvPr/>
        </p:nvSpPr>
        <p:spPr>
          <a:xfrm>
            <a:off x="5451413" y="2313388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Dark Blue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349" name="Google Shape;349;p46"/>
          <p:cNvSpPr txBox="1"/>
          <p:nvPr/>
        </p:nvSpPr>
        <p:spPr>
          <a:xfrm>
            <a:off x="877138" y="3814288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Dark Green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350" name="Google Shape;350;p46"/>
          <p:cNvSpPr txBox="1"/>
          <p:nvPr/>
        </p:nvSpPr>
        <p:spPr>
          <a:xfrm>
            <a:off x="877138" y="2395638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Light Blue</a:t>
            </a:r>
            <a:endParaRPr sz="2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47"/>
          <p:cNvSpPr txBox="1">
            <a:spLocks noGrp="1"/>
          </p:cNvSpPr>
          <p:nvPr>
            <p:ph type="title"/>
          </p:nvPr>
        </p:nvSpPr>
        <p:spPr>
          <a:xfrm>
            <a:off x="255588" y="-160867"/>
            <a:ext cx="6902400" cy="9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Klondike Park – Wednesday</a:t>
            </a:r>
            <a:endParaRPr/>
          </a:p>
        </p:txBody>
      </p:sp>
      <p:sp>
        <p:nvSpPr>
          <p:cNvPr id="356" name="Google Shape;356;p47"/>
          <p:cNvSpPr txBox="1"/>
          <p:nvPr/>
        </p:nvSpPr>
        <p:spPr>
          <a:xfrm>
            <a:off x="3006725" y="5027613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57" name="Google Shape;357;p47"/>
          <p:cNvCxnSpPr/>
          <p:nvPr/>
        </p:nvCxnSpPr>
        <p:spPr>
          <a:xfrm>
            <a:off x="1041400" y="5227638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358" name="Google Shape;358;p47"/>
          <p:cNvCxnSpPr/>
          <p:nvPr/>
        </p:nvCxnSpPr>
        <p:spPr>
          <a:xfrm>
            <a:off x="5513388" y="523240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59" name="Google Shape;359;p47"/>
          <p:cNvSpPr txBox="1"/>
          <p:nvPr/>
        </p:nvSpPr>
        <p:spPr>
          <a:xfrm>
            <a:off x="3006725" y="1508125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60" name="Google Shape;360;p47"/>
          <p:cNvCxnSpPr/>
          <p:nvPr/>
        </p:nvCxnSpPr>
        <p:spPr>
          <a:xfrm>
            <a:off x="1041400" y="170815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361" name="Google Shape;361;p47"/>
          <p:cNvCxnSpPr/>
          <p:nvPr/>
        </p:nvCxnSpPr>
        <p:spPr>
          <a:xfrm>
            <a:off x="5513388" y="1712913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62" name="Google Shape;362;p47"/>
          <p:cNvSpPr/>
          <p:nvPr/>
        </p:nvSpPr>
        <p:spPr>
          <a:xfrm rot="-5400000" flipH="1">
            <a:off x="7324725" y="3314700"/>
            <a:ext cx="2790900" cy="466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Laxford Drive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47"/>
          <p:cNvSpPr/>
          <p:nvPr/>
        </p:nvSpPr>
        <p:spPr>
          <a:xfrm rot="-5400000" flipH="1">
            <a:off x="-1019175" y="3333750"/>
            <a:ext cx="2790900" cy="466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Halton Terrace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47"/>
          <p:cNvSpPr/>
          <p:nvPr/>
        </p:nvSpPr>
        <p:spPr>
          <a:xfrm>
            <a:off x="1019925" y="1971675"/>
            <a:ext cx="6865200" cy="2975100"/>
          </a:xfrm>
          <a:prstGeom prst="rect">
            <a:avLst/>
          </a:prstGeom>
          <a:solidFill>
            <a:srgbClr val="33CC33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47" descr="Large grid"/>
          <p:cNvSpPr/>
          <p:nvPr/>
        </p:nvSpPr>
        <p:spPr>
          <a:xfrm>
            <a:off x="576745" y="3109119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47" descr="Large grid"/>
          <p:cNvSpPr/>
          <p:nvPr/>
        </p:nvSpPr>
        <p:spPr>
          <a:xfrm>
            <a:off x="7897813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67" name="Google Shape;367;p47"/>
          <p:cNvCxnSpPr/>
          <p:nvPr/>
        </p:nvCxnSpPr>
        <p:spPr>
          <a:xfrm flipH="1">
            <a:off x="3171750" y="2124075"/>
            <a:ext cx="9600" cy="265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368" name="Google Shape;368;p47"/>
          <p:cNvCxnSpPr/>
          <p:nvPr/>
        </p:nvCxnSpPr>
        <p:spPr>
          <a:xfrm flipH="1">
            <a:off x="5533950" y="2143125"/>
            <a:ext cx="9600" cy="265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369" name="Google Shape;369;p47"/>
          <p:cNvCxnSpPr/>
          <p:nvPr/>
        </p:nvCxnSpPr>
        <p:spPr>
          <a:xfrm>
            <a:off x="990600" y="3505200"/>
            <a:ext cx="6543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70" name="Google Shape;370;p47"/>
          <p:cNvSpPr txBox="1"/>
          <p:nvPr/>
        </p:nvSpPr>
        <p:spPr>
          <a:xfrm>
            <a:off x="3006713" y="2400913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U3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Purple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371" name="Google Shape;371;p47"/>
          <p:cNvSpPr txBox="1"/>
          <p:nvPr/>
        </p:nvSpPr>
        <p:spPr>
          <a:xfrm>
            <a:off x="5451413" y="2313388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Power Red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372" name="Google Shape;372;p47"/>
          <p:cNvSpPr txBox="1"/>
          <p:nvPr/>
        </p:nvSpPr>
        <p:spPr>
          <a:xfrm>
            <a:off x="5451413" y="3816650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Maroon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373" name="Google Shape;373;p47"/>
          <p:cNvSpPr txBox="1"/>
          <p:nvPr/>
        </p:nvSpPr>
        <p:spPr>
          <a:xfrm>
            <a:off x="877138" y="2395638"/>
            <a:ext cx="2631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U4/5</a:t>
            </a:r>
            <a:br>
              <a:rPr lang="en" sz="2000">
                <a:solidFill>
                  <a:srgbClr val="FFFFFF"/>
                </a:solidFill>
              </a:rPr>
            </a:br>
            <a:r>
              <a:rPr lang="en" sz="2000">
                <a:solidFill>
                  <a:srgbClr val="FFFFFF"/>
                </a:solidFill>
              </a:rPr>
              <a:t>Light Blue</a:t>
            </a:r>
            <a:endParaRPr sz="2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48"/>
          <p:cNvSpPr txBox="1">
            <a:spLocks noGrp="1"/>
          </p:cNvSpPr>
          <p:nvPr>
            <p:ph type="title"/>
          </p:nvPr>
        </p:nvSpPr>
        <p:spPr>
          <a:xfrm>
            <a:off x="255588" y="-160867"/>
            <a:ext cx="6902400" cy="9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Klondike Park – Thursday</a:t>
            </a:r>
            <a:endParaRPr/>
          </a:p>
        </p:txBody>
      </p:sp>
      <p:sp>
        <p:nvSpPr>
          <p:cNvPr id="379" name="Google Shape;379;p48"/>
          <p:cNvSpPr txBox="1"/>
          <p:nvPr/>
        </p:nvSpPr>
        <p:spPr>
          <a:xfrm>
            <a:off x="3006725" y="5027613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80" name="Google Shape;380;p48"/>
          <p:cNvCxnSpPr/>
          <p:nvPr/>
        </p:nvCxnSpPr>
        <p:spPr>
          <a:xfrm>
            <a:off x="1041400" y="5227638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381" name="Google Shape;381;p48"/>
          <p:cNvCxnSpPr/>
          <p:nvPr/>
        </p:nvCxnSpPr>
        <p:spPr>
          <a:xfrm>
            <a:off x="5513388" y="523240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82" name="Google Shape;382;p48"/>
          <p:cNvSpPr txBox="1"/>
          <p:nvPr/>
        </p:nvSpPr>
        <p:spPr>
          <a:xfrm>
            <a:off x="3006725" y="1508125"/>
            <a:ext cx="244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Parents Viewing Area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83" name="Google Shape;383;p48"/>
          <p:cNvCxnSpPr/>
          <p:nvPr/>
        </p:nvCxnSpPr>
        <p:spPr>
          <a:xfrm>
            <a:off x="1041400" y="1708150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384" name="Google Shape;384;p48"/>
          <p:cNvCxnSpPr/>
          <p:nvPr/>
        </p:nvCxnSpPr>
        <p:spPr>
          <a:xfrm>
            <a:off x="5513388" y="1712913"/>
            <a:ext cx="1955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85" name="Google Shape;385;p48"/>
          <p:cNvSpPr/>
          <p:nvPr/>
        </p:nvSpPr>
        <p:spPr>
          <a:xfrm rot="-5400000" flipH="1">
            <a:off x="7324725" y="3314700"/>
            <a:ext cx="2790900" cy="466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Laxford Drive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p48"/>
          <p:cNvSpPr/>
          <p:nvPr/>
        </p:nvSpPr>
        <p:spPr>
          <a:xfrm rot="-5400000" flipH="1">
            <a:off x="-1019175" y="3333750"/>
            <a:ext cx="2790900" cy="466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Halton Terrace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7" name="Google Shape;387;p48"/>
          <p:cNvSpPr/>
          <p:nvPr/>
        </p:nvSpPr>
        <p:spPr>
          <a:xfrm>
            <a:off x="1019925" y="1971675"/>
            <a:ext cx="6865200" cy="2975100"/>
          </a:xfrm>
          <a:prstGeom prst="rect">
            <a:avLst/>
          </a:prstGeom>
          <a:solidFill>
            <a:srgbClr val="33CC33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Google Shape;388;p48" descr="Large grid"/>
          <p:cNvSpPr/>
          <p:nvPr/>
        </p:nvSpPr>
        <p:spPr>
          <a:xfrm>
            <a:off x="576745" y="3109119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48" descr="Large grid"/>
          <p:cNvSpPr/>
          <p:nvPr/>
        </p:nvSpPr>
        <p:spPr>
          <a:xfrm>
            <a:off x="7897813" y="3119438"/>
            <a:ext cx="431700" cy="792300"/>
          </a:xfrm>
          <a:prstGeom prst="rect">
            <a:avLst/>
          </a:prstGeom>
          <a:blipFill rotWithShape="1">
            <a:blip r:embed="rId3">
              <a:alphaModFix/>
            </a:blip>
            <a:tile tx="0" ty="0" sx="74993" sy="74993" flip="none" algn="tl"/>
          </a:blip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Google Shape;390;p48"/>
          <p:cNvSpPr txBox="1"/>
          <p:nvPr/>
        </p:nvSpPr>
        <p:spPr>
          <a:xfrm>
            <a:off x="1577800" y="2357067"/>
            <a:ext cx="57570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U6</a:t>
            </a:r>
            <a:r>
              <a:rPr lang="en" sz="2000">
                <a:solidFill>
                  <a:schemeClr val="lt1"/>
                </a:solidFill>
              </a:rPr>
              <a:t>/</a:t>
            </a:r>
            <a:r>
              <a:rPr lang="en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                                   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2000">
                <a:solidFill>
                  <a:schemeClr val="lt1"/>
                </a:solidFill>
              </a:rPr>
              <a:t>     Yellow</a:t>
            </a:r>
            <a:r>
              <a:rPr lang="en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</a:t>
            </a:r>
            <a:r>
              <a:rPr lang="en" sz="2000">
                <a:solidFill>
                  <a:schemeClr val="lt1"/>
                </a:solidFill>
              </a:rPr>
              <a:t>   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1" name="Google Shape;391;p48"/>
          <p:cNvCxnSpPr/>
          <p:nvPr/>
        </p:nvCxnSpPr>
        <p:spPr>
          <a:xfrm flipH="1">
            <a:off x="4362375" y="2143125"/>
            <a:ext cx="9600" cy="265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392" name="Google Shape;392;p48"/>
          <p:cNvCxnSpPr/>
          <p:nvPr/>
        </p:nvCxnSpPr>
        <p:spPr>
          <a:xfrm>
            <a:off x="990600" y="3505200"/>
            <a:ext cx="6543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93" name="Google Shape;393;p48"/>
          <p:cNvSpPr txBox="1"/>
          <p:nvPr/>
        </p:nvSpPr>
        <p:spPr>
          <a:xfrm>
            <a:off x="1669725" y="3792355"/>
            <a:ext cx="57570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U6</a:t>
            </a:r>
            <a:r>
              <a:rPr lang="en" sz="2000">
                <a:solidFill>
                  <a:schemeClr val="lt1"/>
                </a:solidFill>
              </a:rPr>
              <a:t>/</a:t>
            </a:r>
            <a:r>
              <a:rPr lang="en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                                         </a:t>
            </a:r>
            <a:r>
              <a:rPr lang="en" sz="2000">
                <a:solidFill>
                  <a:schemeClr val="lt1"/>
                </a:solidFill>
              </a:rPr>
              <a:t>     </a:t>
            </a:r>
            <a:endParaRPr sz="2000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>
                <a:solidFill>
                  <a:schemeClr val="lt1"/>
                </a:solidFill>
              </a:rPr>
              <a:t>  Bold Green</a:t>
            </a:r>
            <a:r>
              <a:rPr lang="en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</a:t>
            </a:r>
            <a:r>
              <a:rPr lang="en" sz="2000">
                <a:solidFill>
                  <a:schemeClr val="lt1"/>
                </a:solidFill>
              </a:rPr>
              <a:t>   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49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9" name="Google Shape;399;p49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8717100" cy="4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762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</p:txBody>
      </p:sp>
      <p:pic>
        <p:nvPicPr>
          <p:cNvPr id="400" name="Google Shape;400;p49" descr="Kids-Title-Pag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38100" y="0"/>
            <a:ext cx="9347200" cy="701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Dezzy the Dragon</a:t>
            </a:r>
            <a:endParaRPr/>
          </a:p>
        </p:txBody>
      </p:sp>
      <p:sp>
        <p:nvSpPr>
          <p:cNvPr id="110" name="Google Shape;110;p29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4954500" cy="39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Our mascot is Dezzy the Dragon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Look out for Dezzy as he attends club events throughout the year</a:t>
            </a:r>
            <a:endParaRPr/>
          </a:p>
        </p:txBody>
      </p:sp>
      <p:pic>
        <p:nvPicPr>
          <p:cNvPr id="111" name="Google Shape;111;p29" descr="Dragon Final 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70513" y="1762125"/>
            <a:ext cx="3068638" cy="40608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0"/>
          <p:cNvSpPr txBox="1">
            <a:spLocks noGrp="1"/>
          </p:cNvSpPr>
          <p:nvPr>
            <p:ph type="body" idx="1"/>
          </p:nvPr>
        </p:nvSpPr>
        <p:spPr>
          <a:xfrm>
            <a:off x="261938" y="1916113"/>
            <a:ext cx="8717100" cy="4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Tuesday May 26</a:t>
            </a:r>
            <a:r>
              <a:rPr lang="en" baseline="30000"/>
              <a:t>th</a:t>
            </a:r>
            <a:r>
              <a:rPr lang="en"/>
              <a:t>:	Season starts for U3, U4/5 Tuesday only.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Monday May 25</a:t>
            </a:r>
            <a:r>
              <a:rPr lang="en" baseline="30000"/>
              <a:t>th</a:t>
            </a:r>
            <a:r>
              <a:rPr lang="en"/>
              <a:t>: Season starts for U6/7 on Mondays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Wednesday May 20</a:t>
            </a:r>
            <a:r>
              <a:rPr lang="en" baseline="30000"/>
              <a:t>th</a:t>
            </a:r>
            <a:r>
              <a:rPr lang="en"/>
              <a:t>: Season starts for U3, U4/5, U10/11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Thursday May 28</a:t>
            </a:r>
            <a:r>
              <a:rPr lang="en" baseline="30000"/>
              <a:t>th</a:t>
            </a:r>
            <a:r>
              <a:rPr lang="en"/>
              <a:t>: Season starts for U6/7, U8/9</a:t>
            </a:r>
            <a:endParaRPr/>
          </a:p>
          <a:p>
            <a:pPr marL="228600" lvl="0" indent="-1905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Tuesday July 1</a:t>
            </a:r>
            <a:r>
              <a:rPr lang="en" baseline="30000"/>
              <a:t>st</a:t>
            </a:r>
            <a:r>
              <a:rPr lang="en"/>
              <a:t>: Canada Day - SESSION CANCELLED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The week of July 27</a:t>
            </a:r>
            <a:r>
              <a:rPr lang="en" baseline="30000"/>
              <a:t>th</a:t>
            </a:r>
            <a:r>
              <a:rPr lang="en"/>
              <a:t>: Season ends </a:t>
            </a:r>
            <a:endParaRPr/>
          </a:p>
          <a:p>
            <a:pPr marL="0" lvl="0" indent="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Please note that if you missed both uniform hand outs then we will give you your uniform at your field</a:t>
            </a:r>
            <a:endParaRPr/>
          </a:p>
          <a:p>
            <a:pPr marL="228600" lvl="0" indent="-762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  <a:p>
            <a:pPr marL="228600" lvl="0" indent="-762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</p:txBody>
      </p:sp>
      <p:sp>
        <p:nvSpPr>
          <p:cNvPr id="117" name="Google Shape;117;p30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2026 Soccer Schedule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1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Field Marshals</a:t>
            </a:r>
            <a:endParaRPr/>
          </a:p>
        </p:txBody>
      </p:sp>
      <p:sp>
        <p:nvSpPr>
          <p:cNvPr id="123" name="Google Shape;123;p31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4259400" cy="40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Look out for a field marshal at your first session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Field marshals wear yellow Kanata Dragons T shirts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Field marshals will be able to assist you with any questions or concerns you may have about the Kanata Dragons </a:t>
            </a:r>
            <a:endParaRPr/>
          </a:p>
        </p:txBody>
      </p:sp>
      <p:sp>
        <p:nvSpPr>
          <p:cNvPr id="124" name="Google Shape;124;p31" descr="Displaying photo.JPG"/>
          <p:cNvSpPr/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5" name="Google Shape;125;p31" descr="Marshal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95850" y="1635125"/>
            <a:ext cx="3124200" cy="416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2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Coaches</a:t>
            </a:r>
            <a:endParaRPr/>
          </a:p>
        </p:txBody>
      </p:sp>
      <p:sp>
        <p:nvSpPr>
          <p:cNvPr id="131" name="Google Shape;131;p32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4268700" cy="4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All our coaches are parents who have volunteered to coach your child's team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Our coaches have been asked to wear a red Kanata Dragons T shirt so they are easy to spot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Please assist your child’s coach if asked to do so </a:t>
            </a:r>
            <a:endParaRPr/>
          </a:p>
          <a:p>
            <a:pPr marL="228600" lvl="0" indent="-762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</p:txBody>
      </p:sp>
      <p:pic>
        <p:nvPicPr>
          <p:cNvPr id="132" name="Google Shape;132;p32" descr="Coaches%20U8&amp;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7575" y="2120900"/>
            <a:ext cx="4286250" cy="321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3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Snacks</a:t>
            </a:r>
            <a:endParaRPr/>
          </a:p>
        </p:txBody>
      </p:sp>
      <p:sp>
        <p:nvSpPr>
          <p:cNvPr id="138" name="Google Shape;138;p33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4306800" cy="4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It is club policy that coaches do not organize the snack roster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If your team decide to have snacks then we request that a parent who is not coaching volunteers to organize the snack roster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Please try to keep the snacks healthy and please no nuts</a:t>
            </a:r>
            <a:endParaRPr/>
          </a:p>
        </p:txBody>
      </p:sp>
      <p:pic>
        <p:nvPicPr>
          <p:cNvPr id="139" name="Google Shape;139;p33" descr="Yellow 6&amp;7 snack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45050" y="2047875"/>
            <a:ext cx="4013200" cy="3009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4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Inclement weather</a:t>
            </a:r>
            <a:endParaRPr/>
          </a:p>
        </p:txBody>
      </p:sp>
      <p:sp>
        <p:nvSpPr>
          <p:cNvPr id="145" name="Google Shape;145;p34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5402400" cy="40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With the exception of lightning, soccer always goes ahead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We believe that you know your child's tolerance to inclement weather better than we do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Parents are therefore asked to make their own decision if they wish to attend soccer in inclement weather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/>
              <a:t>Should a session be cancelled it will not be rescheduled  </a:t>
            </a:r>
            <a:endParaRPr/>
          </a:p>
        </p:txBody>
      </p:sp>
      <p:pic>
        <p:nvPicPr>
          <p:cNvPr id="146" name="Google Shape;146;p34" descr="rainy_weather_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05475" y="2028825"/>
            <a:ext cx="3067050" cy="3067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5"/>
          <p:cNvSpPr txBox="1">
            <a:spLocks noGrp="1"/>
          </p:cNvSpPr>
          <p:nvPr>
            <p:ph type="title"/>
          </p:nvPr>
        </p:nvSpPr>
        <p:spPr>
          <a:xfrm>
            <a:off x="255588" y="50800"/>
            <a:ext cx="69024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Contacting the club</a:t>
            </a:r>
            <a:endParaRPr/>
          </a:p>
        </p:txBody>
      </p:sp>
      <p:sp>
        <p:nvSpPr>
          <p:cNvPr id="152" name="Google Shape;152;p35"/>
          <p:cNvSpPr txBox="1">
            <a:spLocks noGrp="1"/>
          </p:cNvSpPr>
          <p:nvPr>
            <p:ph type="body" idx="1"/>
          </p:nvPr>
        </p:nvSpPr>
        <p:spPr>
          <a:xfrm>
            <a:off x="261938" y="1763713"/>
            <a:ext cx="8717100" cy="4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4572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 are several ways that you can contact the club</a:t>
            </a:r>
            <a:endParaRPr/>
          </a:p>
          <a:p>
            <a:pPr marL="228600" lvl="0" indent="-22860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  <a:p>
            <a:pPr marL="854075" lvl="1" indent="-285750" algn="l" rtl="0">
              <a:lnSpc>
                <a:spcPct val="8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"/>
              <a:t>1. Speak to a field marshal on your opening soccer night</a:t>
            </a:r>
            <a:endParaRPr/>
          </a:p>
          <a:p>
            <a:pPr marL="854075" lvl="1" indent="-285750" algn="l" rtl="0">
              <a:lnSpc>
                <a:spcPct val="8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"/>
              <a:t>2. Email the club at </a:t>
            </a:r>
            <a:r>
              <a:rPr lang="en" u="sng">
                <a:solidFill>
                  <a:schemeClr val="hlink"/>
                </a:solidFill>
                <a:hlinkClick r:id="rId3"/>
              </a:rPr>
              <a:t>admin@kanatadragons.com</a:t>
            </a:r>
            <a:r>
              <a:rPr lang="en"/>
              <a:t> </a:t>
            </a:r>
            <a:endParaRPr/>
          </a:p>
          <a:p>
            <a:pPr marL="854075" lvl="1" indent="-285750" algn="l" rtl="0">
              <a:lnSpc>
                <a:spcPct val="8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"/>
              <a:t>3. Call the club answering machine at 613-470-0080 and leave a message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bridge_template_aug19">
  <a:themeElements>
    <a:clrScheme name="">
      <a:dk1>
        <a:srgbClr val="000000"/>
      </a:dk1>
      <a:lt1>
        <a:srgbClr val="FFFFFF"/>
      </a:lt1>
      <a:dk2>
        <a:srgbClr val="660066"/>
      </a:dk2>
      <a:lt2>
        <a:srgbClr val="CDD0D0"/>
      </a:lt2>
      <a:accent1>
        <a:srgbClr val="D80000"/>
      </a:accent1>
      <a:accent2>
        <a:srgbClr val="008000"/>
      </a:accent2>
      <a:accent3>
        <a:srgbClr val="FFFFFF"/>
      </a:accent3>
      <a:accent4>
        <a:srgbClr val="000000"/>
      </a:accent4>
      <a:accent5>
        <a:srgbClr val="E9AAAA"/>
      </a:accent5>
      <a:accent6>
        <a:srgbClr val="007300"/>
      </a:accent6>
      <a:hlink>
        <a:srgbClr val="E19703"/>
      </a:hlink>
      <a:folHlink>
        <a:srgbClr val="3333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791</Words>
  <Application>Microsoft Office PowerPoint</Application>
  <PresentationFormat>On-screen Show (4:3)</PresentationFormat>
  <Paragraphs>146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Simple Light</vt:lpstr>
      <vt:lpstr>newbridge_template_aug19</vt:lpstr>
      <vt:lpstr>PowerPoint Presentation</vt:lpstr>
      <vt:lpstr>About the Kanata Dragons</vt:lpstr>
      <vt:lpstr>Dezzy the Dragon</vt:lpstr>
      <vt:lpstr>2026 Soccer Schedule</vt:lpstr>
      <vt:lpstr>Field Marshals</vt:lpstr>
      <vt:lpstr>Coaches</vt:lpstr>
      <vt:lpstr>Snacks</vt:lpstr>
      <vt:lpstr>Inclement weather</vt:lpstr>
      <vt:lpstr>Contacting the club</vt:lpstr>
      <vt:lpstr>Parents</vt:lpstr>
      <vt:lpstr>Parking at Somerton Park </vt:lpstr>
      <vt:lpstr>Somerton Park</vt:lpstr>
      <vt:lpstr>Parking at Roland Michener</vt:lpstr>
      <vt:lpstr>Roland Michener – Monday</vt:lpstr>
      <vt:lpstr>Roland Michener – Tuesday</vt:lpstr>
      <vt:lpstr>Roland Michener – Wednesday</vt:lpstr>
      <vt:lpstr>Roland Michener – Thursday</vt:lpstr>
      <vt:lpstr>Parking at Klondike Park</vt:lpstr>
      <vt:lpstr>Klondike Park – Monday</vt:lpstr>
      <vt:lpstr>Klondike Park – Tuesday</vt:lpstr>
      <vt:lpstr>Klondike Park – Wednesday</vt:lpstr>
      <vt:lpstr>Klondike Park – Thursday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Dawn Dinsdale</dc:creator>
  <cp:lastModifiedBy>Dawn Dinsdale</cp:lastModifiedBy>
  <cp:revision>1</cp:revision>
  <dcterms:modified xsi:type="dcterms:W3CDTF">2026-05-20T10:23:41Z</dcterms:modified>
</cp:coreProperties>
</file>